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42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896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88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926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7528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9593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3646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765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071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89356-F0BD-52DA-B977-0E928123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776CC5-32C0-717B-D20A-5E17EC328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E495CD-A13F-95F0-365C-EAC0D60D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EE79CE-9C36-F796-DDCE-6E4A7F2F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928F19-4850-180B-6CCA-592E669E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769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984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638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89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595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67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915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890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741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B3BA77-46C2-4508-B0A8-54C171A4CCA6}" type="datetimeFigureOut">
              <a:rPr lang="it-IT" smtClean="0"/>
              <a:t>17/11/2023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F03F41B-1C47-4A4C-80A2-FEA0CB43BD5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285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albero, erba, cielo&#10;&#10;Descrizione generata automaticamente">
            <a:extLst>
              <a:ext uri="{FF2B5EF4-FFF2-40B4-BE49-F238E27FC236}">
                <a16:creationId xmlns:a16="http://schemas.microsoft.com/office/drawing/2014/main" id="{52FA8B4D-07EA-4B38-5745-4EFC5D4EF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E69AC9-E067-D17D-DBAA-903F3FFF0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29" y="645952"/>
            <a:ext cx="11778142" cy="4530056"/>
          </a:xfrm>
        </p:spPr>
        <p:txBody>
          <a:bodyPr>
            <a:noAutofit/>
          </a:bodyPr>
          <a:lstStyle/>
          <a:p>
            <a:r>
              <a:rPr lang="it-IT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Riserva naturale della Rocca, del Sasso e Parco Lacuale</a:t>
            </a:r>
          </a:p>
        </p:txBody>
      </p:sp>
    </p:spTree>
    <p:extLst>
      <p:ext uri="{BB962C8B-B14F-4D97-AF65-F5344CB8AC3E}">
        <p14:creationId xmlns:p14="http://schemas.microsoft.com/office/powerpoint/2010/main" val="16502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12077F-C450-B066-3890-C974C073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0" y="561185"/>
            <a:ext cx="4219662" cy="5735630"/>
          </a:xfrm>
        </p:spPr>
        <p:txBody>
          <a:bodyPr>
            <a:noAutofit/>
          </a:bodyPr>
          <a:lstStyle/>
          <a:p>
            <a: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Riserva naturale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oltre la parte lacuale che si estende al di là dell’isola di San Biagio, è ricompresa in un promontorio formato dai rilievi della Rocca, di Monte Re, di Monte Sasso e di Monte San Giorgio.</a:t>
            </a:r>
            <a:b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b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ha come finalità la 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tutela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la 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salvaguardia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e la 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valorizzazione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delle caratteristiche naturali, paesaggistiche, archeologiche ma anche e soprattutto degli elementi di singolarità florofaunistica e degli equilibri bio-ecologici, idraulici e idrogeologici.</a:t>
            </a:r>
            <a:br>
              <a:rPr lang="it-IT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Immagine che contiene erba, aria aperta, pianta, cielo&#10;&#10;Descrizione generata automaticamente">
            <a:extLst>
              <a:ext uri="{FF2B5EF4-FFF2-40B4-BE49-F238E27FC236}">
                <a16:creationId xmlns:a16="http://schemas.microsoft.com/office/drawing/2014/main" id="{E3F41FE7-AE6C-9023-96CA-2AC733A74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3" y="103945"/>
            <a:ext cx="7148207" cy="665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202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88DE1D-1A71-4E31-AAED-0471F9983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904FE47-B3A5-4844-9F20-6A8853C2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aria aperta, autunno, cielo, Deciduo&#10;&#10;Descrizione generata automaticamente">
            <a:extLst>
              <a:ext uri="{FF2B5EF4-FFF2-40B4-BE49-F238E27FC236}">
                <a16:creationId xmlns:a16="http://schemas.microsoft.com/office/drawing/2014/main" id="{477D9A51-26DB-47EA-4C1A-CB8FDE12E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6" r="-3" b="24362"/>
          <a:stretch/>
        </p:blipFill>
        <p:spPr>
          <a:xfrm>
            <a:off x="20" y="10"/>
            <a:ext cx="4024741" cy="342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2BA5CC-2AC9-4650-8EF2-2F935A291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3428999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186EF0F-263A-4E77-AECD-826735E6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BCB54A-5AE5-4CDA-BFC3-7B3D02828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5C640D-795A-7A61-66AC-D85EE468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596" y="746449"/>
            <a:ext cx="7548547" cy="585029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Le particolari condizioni climatiche ed efatiche della zona della Riserva Naturale, creano i presupposti per la crescita di un mosaico vegetazionale complesso, ricco di specie vegetali:</a:t>
            </a:r>
            <a:endParaRPr lang="it-IT" sz="1800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Situazione mista tra boschi termofili a roverella, orno-ostrieto a dominanza di Quercus ilex, carpino nero, orniello, carpino bianco, pioppo;</a:t>
            </a:r>
          </a:p>
          <a:p>
            <a:pPr>
              <a:lnSpc>
                <a:spcPct val="110000"/>
              </a:lnSpc>
            </a:pP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Prati sfalciati e prati aridi o teroferici (graminacee, bromus e specie correlate, fiordalisi, scorzonera, cardo rosso, leguminose e specie protette come le orchidee, importanti per gli insetti impollinatori);</a:t>
            </a:r>
          </a:p>
          <a:p>
            <a:pPr>
              <a:lnSpc>
                <a:spcPct val="110000"/>
              </a:lnSpc>
            </a:pP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Vegetazione arborea igrofila presso il piccolo stagno detto Bus de la Paul (tipica delle zone umide);</a:t>
            </a:r>
          </a:p>
          <a:p>
            <a:pPr>
              <a:lnSpc>
                <a:spcPct val="110000"/>
              </a:lnSpc>
            </a:pP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Zone coltivate a olivo e vite;</a:t>
            </a:r>
          </a:p>
          <a:p>
            <a:pPr>
              <a:lnSpc>
                <a:spcPct val="110000"/>
              </a:lnSpc>
            </a:pP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Copertura arborea a latifoglie con presenza di diverse conifere.</a:t>
            </a:r>
          </a:p>
          <a:p>
            <a:pPr>
              <a:lnSpc>
                <a:spcPct val="110000"/>
              </a:lnSpc>
            </a:pPr>
            <a:endParaRPr lang="it-IT" sz="11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it-IT" sz="11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it-IT" sz="1100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it-IT" sz="11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19CF864-4F85-4DC7-350E-F30002BB6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428998"/>
            <a:ext cx="4063953" cy="342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054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mmifero, scoiattolo, aria aperta, roditore&#10;&#10;Descrizione generata automaticamente">
            <a:extLst>
              <a:ext uri="{FF2B5EF4-FFF2-40B4-BE49-F238E27FC236}">
                <a16:creationId xmlns:a16="http://schemas.microsoft.com/office/drawing/2014/main" id="{B19631CA-F4C6-AD9A-1D31-A0DA11847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739">
            <a:off x="6768973" y="1364863"/>
            <a:ext cx="4750526" cy="259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00AE60-4810-9E64-ABEC-1DD0E580B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412109"/>
            <a:ext cx="5343787" cy="603378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L’istituzione della Riserva naturale ha dato modo anche di procedere ad un monitoraggio faunistico, verificando la presenza di molti insetti quali coleotteri </a:t>
            </a:r>
            <a:r>
              <a:rPr lang="it-IT" sz="1800" kern="1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come </a:t>
            </a:r>
            <a:r>
              <a:rPr lang="it-IT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la demetrias atricapillus e il manodronius liniaris, ottimi indicatori della qualità delle zone umide.</a:t>
            </a:r>
            <a:endParaRPr lang="it-IT" sz="18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18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</a:t>
            </a:r>
            <a:r>
              <a:rPr lang="it-IT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noltre, l’indagine svolta su mammiferi, anfibi e rettili ha portato al rinvenimento di testuggini locali, gabbiani reali e numerose altre specie protette di uccelli e rapaci notturni.</a:t>
            </a:r>
          </a:p>
          <a:p>
            <a:pPr marL="0" indent="0" algn="just">
              <a:buNone/>
            </a:pPr>
            <a:r>
              <a:rPr lang="it-IT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l’osservazione diretta e il ritrovamento di tracce ha dimostrato la presenza del topolino selvatico, della lepre comune, del ghiro, dello scoiattolo rosso, della volpe , del tasso, del riccio e della faina (alcune di queste appartenenti a specie protette).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mammifero, aria aperta, volpe, erba&#10;&#10;Descrizione generata automaticamente">
            <a:extLst>
              <a:ext uri="{FF2B5EF4-FFF2-40B4-BE49-F238E27FC236}">
                <a16:creationId xmlns:a16="http://schemas.microsoft.com/office/drawing/2014/main" id="{5FDCA1E7-55FA-C8F9-372C-997632DA5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8429">
            <a:off x="6654909" y="3758795"/>
            <a:ext cx="3616741" cy="240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35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094447-D7CC-BF5A-DB2E-4BB1CFE7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49" y="223935"/>
            <a:ext cx="5182225" cy="6410130"/>
          </a:xfrm>
        </p:spPr>
        <p:txBody>
          <a:bodyPr>
            <a:normAutofit fontScale="25000" lnSpcReduction="20000"/>
          </a:bodyPr>
          <a:lstStyle/>
          <a:p>
            <a:pPr indent="0">
              <a:lnSpc>
                <a:spcPct val="107000"/>
              </a:lnSpc>
              <a:buNone/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la costituzione della Riserva Naturale sono stati predisposti i divieti atti  alla conservazione della stessa, come ad esempio: </a:t>
            </a:r>
          </a:p>
          <a:p>
            <a:pPr marL="457200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accendere fuochi o fiamme all’aperto,  </a:t>
            </a:r>
          </a:p>
          <a:p>
            <a:pPr marL="457200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abbandonare rifiuti di qualsiasi natura, </a:t>
            </a:r>
          </a:p>
          <a:p>
            <a:pPr marL="457200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costruire depositi permanenti o temporanei, </a:t>
            </a:r>
          </a:p>
          <a:p>
            <a:pPr marL="457200" algn="just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esercitare la pesca al di fuori dei limiti stabiliti dalle vigenti norme, </a:t>
            </a:r>
          </a:p>
          <a:p>
            <a:pPr marL="457200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esercitare la caccia,</a:t>
            </a:r>
          </a:p>
          <a:p>
            <a:pPr marL="457200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prelevare e/o danneggiare il patrimonio archeologico, storico e artistico della Riserva, </a:t>
            </a:r>
          </a:p>
          <a:p>
            <a:pPr marL="457200">
              <a:lnSpc>
                <a:spcPct val="107000"/>
              </a:lnSpc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tagliare, raccogliere, asportare o danneggiare la flora spontanea, anche quella prodottasi nei corsi d'acqua, nel lago o sui terreni di ripa soggetti a periodiche sommersioni,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it-IT" sz="6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introdurre cani senza guinzaglio, tranne quelli impiegati in operazioni di soccorso.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1AA588AA-7BA9-30B0-5C25-9901146D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74" y="0"/>
            <a:ext cx="7298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638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870DF5D-634B-023B-1B0E-58A0F9E4E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964620" y="-42444"/>
            <a:ext cx="5332058" cy="668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6112DF-49C4-3045-B79B-41054BA1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6932644" cy="6718041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it-IT" sz="15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tal proposito è stato istituito un accordo di collaborazione fra il Comune di Manerba del Garda e la provincia di Brescia per la tutela ambientale della Riserva Naturale della Rocca, del Sasso e Parco lacuale, con l’ausilio delle Guardie Ecologiche Volontarie-GEV della Provincia di Brescia.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it-IT" sz="15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Queste ultime sono volontari che dedicano il loro tempo alla tutela dell’ambiente con l’obiettivo di trasmettere alla cittadinanza le proprie conoscenze al fine di educare al rispetto del patrimonio naturale e della biodiversità.</a:t>
            </a:r>
            <a:r>
              <a:rPr lang="it-IT" sz="1500" kern="15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it-IT" sz="15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Rivestendo la funzione di Pubblico Ufficiale, svolgono compiti di vigilanza secondo il rispetto della normativa vigente, attivano percorsi di educazione ambientale nelle scuole, partecipano a monitoraggi ed attività di promozione e realizzazione di interventi di conservazione degli habitat naturali. 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it-IT" sz="15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Nell’ambito della Riserva Naturale possono essere così riassunte le loro competenze: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it-IT" sz="15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• vigilanza sui fattori, sulle componenti ambientali e sull’ambiente unitariamente considerato, al fine di prevenire, segnalare o accertare fatti e comportamenti sanzionati dalla normativa in materia ambientale; 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it-IT" sz="15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• informazione, divulgazione e educazione in materia ambientale, in collaborazione con il locale Museo Civico e l’Associazione Culturale Valtenesi.</a:t>
            </a:r>
          </a:p>
        </p:txBody>
      </p:sp>
      <p:pic>
        <p:nvPicPr>
          <p:cNvPr id="5" name="Immagine 4" descr="Immagine che contiene persona, mano, tenere, dito&#10;&#10;Descrizione generata automaticamente">
            <a:extLst>
              <a:ext uri="{FF2B5EF4-FFF2-40B4-BE49-F238E27FC236}">
                <a16:creationId xmlns:a16="http://schemas.microsoft.com/office/drawing/2014/main" id="{F178EB92-D079-FBDC-D85C-E305AE3979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919">
            <a:off x="7909134" y="1992840"/>
            <a:ext cx="1919481" cy="1273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39495E-D551-E2B2-522F-7C457FD409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112143" y="1469584"/>
            <a:ext cx="1694988" cy="1468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9684946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268</TotalTime>
  <Words>639</Words>
  <Application>Microsoft Office PowerPoint</Application>
  <PresentationFormat>Widescreen</PresentationFormat>
  <Paragraphs>27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Tw Cen MT</vt:lpstr>
      <vt:lpstr>Goccia</vt:lpstr>
      <vt:lpstr>Riserva naturale della Rocca, del Sasso e Parco Lacuale</vt:lpstr>
      <vt:lpstr>La Riserva naturale, oltre la parte lacuale che si estende al di là dell’isola di San Biagio, è ricompresa in un promontorio formato dai rilievi della Rocca, di Monte Re, di Monte Sasso e di Monte San Giorgio.  ha come finalità la tutela, la salvaguardia e la valorizzazione delle caratteristiche naturali, paesaggistiche, archeologiche ma anche e soprattutto degli elementi di singolarità florofaunistica e degli equilibri bio-ecologici, idraulici e idrogeologici.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Riserva naturale della Rocca, del Sasso e Parco Lacuale</dc:title>
  <dc:creator>Linda Monti</dc:creator>
  <cp:lastModifiedBy>Linda Monti</cp:lastModifiedBy>
  <cp:revision>4</cp:revision>
  <dcterms:created xsi:type="dcterms:W3CDTF">2023-11-16T15:19:38Z</dcterms:created>
  <dcterms:modified xsi:type="dcterms:W3CDTF">2023-11-17T11:47:59Z</dcterms:modified>
</cp:coreProperties>
</file>